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8" r:id="rId1"/>
  </p:sldMasterIdLst>
  <p:notesMasterIdLst>
    <p:notesMasterId r:id="rId17"/>
  </p:notesMasterIdLst>
  <p:sldIdLst>
    <p:sldId id="257" r:id="rId2"/>
    <p:sldId id="2768" r:id="rId3"/>
    <p:sldId id="2744" r:id="rId4"/>
    <p:sldId id="2745" r:id="rId5"/>
    <p:sldId id="2756" r:id="rId6"/>
    <p:sldId id="2753" r:id="rId7"/>
    <p:sldId id="2758" r:id="rId8"/>
    <p:sldId id="2755" r:id="rId9"/>
    <p:sldId id="2757" r:id="rId10"/>
    <p:sldId id="2754" r:id="rId11"/>
    <p:sldId id="2769" r:id="rId12"/>
    <p:sldId id="2765" r:id="rId13"/>
    <p:sldId id="2766" r:id="rId14"/>
    <p:sldId id="2743" r:id="rId15"/>
    <p:sldId id="3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CC0099"/>
    <a:srgbClr val="800080"/>
    <a:srgbClr val="FF0066"/>
    <a:srgbClr val="66FF33"/>
    <a:srgbClr val="666699"/>
    <a:srgbClr val="0000FF"/>
    <a:srgbClr val="CC99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C74DA-1116-4E53-92E8-8CE2E08552F2}" v="185" dt="2019-02-18T13:23:59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Estilo Escuro 1 - Ênfas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7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ila dos Santos Reinehr" userId="4b8ce60c-e3b7-47b1-8318-1b4b23d3944b" providerId="ADAL" clId="{883C74DA-1116-4E53-92E8-8CE2E08552F2}"/>
    <pc:docChg chg="custSel addSld delSld modSld sldOrd">
      <pc:chgData name="Sheila dos Santos Reinehr" userId="4b8ce60c-e3b7-47b1-8318-1b4b23d3944b" providerId="ADAL" clId="{883C74DA-1116-4E53-92E8-8CE2E08552F2}" dt="2019-02-18T13:23:59.356" v="232"/>
      <pc:docMkLst>
        <pc:docMk/>
      </pc:docMkLst>
      <pc:sldChg chg="modSp">
        <pc:chgData name="Sheila dos Santos Reinehr" userId="4b8ce60c-e3b7-47b1-8318-1b4b23d3944b" providerId="ADAL" clId="{883C74DA-1116-4E53-92E8-8CE2E08552F2}" dt="2019-02-14T11:56:58.382" v="17" actId="20577"/>
        <pc:sldMkLst>
          <pc:docMk/>
          <pc:sldMk cId="3262448323" sldId="257"/>
        </pc:sldMkLst>
        <pc:spChg chg="mod">
          <ac:chgData name="Sheila dos Santos Reinehr" userId="4b8ce60c-e3b7-47b1-8318-1b4b23d3944b" providerId="ADAL" clId="{883C74DA-1116-4E53-92E8-8CE2E08552F2}" dt="2019-02-14T11:56:58.382" v="17" actId="20577"/>
          <ac:spMkLst>
            <pc:docMk/>
            <pc:sldMk cId="3262448323" sldId="257"/>
            <ac:spMk id="5" creationId="{00000000-0000-0000-0000-000000000000}"/>
          </ac:spMkLst>
        </pc:spChg>
        <pc:spChg chg="mod">
          <ac:chgData name="Sheila dos Santos Reinehr" userId="4b8ce60c-e3b7-47b1-8318-1b4b23d3944b" providerId="ADAL" clId="{883C74DA-1116-4E53-92E8-8CE2E08552F2}" dt="2019-02-14T11:56:55.027" v="13" actId="20577"/>
          <ac:spMkLst>
            <pc:docMk/>
            <pc:sldMk cId="3262448323" sldId="257"/>
            <ac:spMk id="47" creationId="{E4C2977C-C1EE-4E15-A9DF-DF1EC2DF0E74}"/>
          </ac:spMkLst>
        </pc:spChg>
      </pc:sldChg>
      <pc:sldChg chg="add">
        <pc:chgData name="Sheila dos Santos Reinehr" userId="4b8ce60c-e3b7-47b1-8318-1b4b23d3944b" providerId="ADAL" clId="{883C74DA-1116-4E53-92E8-8CE2E08552F2}" dt="2019-02-14T12:24:02.590" v="117"/>
        <pc:sldMkLst>
          <pc:docMk/>
          <pc:sldMk cId="3608080188" sldId="350"/>
        </pc:sldMkLst>
      </pc:sldChg>
      <pc:sldChg chg="add del">
        <pc:chgData name="Sheila dos Santos Reinehr" userId="4b8ce60c-e3b7-47b1-8318-1b4b23d3944b" providerId="ADAL" clId="{883C74DA-1116-4E53-92E8-8CE2E08552F2}" dt="2019-02-18T03:12:28.343" v="204" actId="2696"/>
        <pc:sldMkLst>
          <pc:docMk/>
          <pc:sldMk cId="2885633867" sldId="355"/>
        </pc:sldMkLst>
      </pc:sldChg>
      <pc:sldChg chg="add">
        <pc:chgData name="Sheila dos Santos Reinehr" userId="4b8ce60c-e3b7-47b1-8318-1b4b23d3944b" providerId="ADAL" clId="{883C74DA-1116-4E53-92E8-8CE2E08552F2}" dt="2019-02-14T12:24:02.590" v="117"/>
        <pc:sldMkLst>
          <pc:docMk/>
          <pc:sldMk cId="466018809" sldId="371"/>
        </pc:sldMkLst>
      </pc:sldChg>
      <pc:sldChg chg="ord">
        <pc:chgData name="Sheila dos Santos Reinehr" userId="4b8ce60c-e3b7-47b1-8318-1b4b23d3944b" providerId="ADAL" clId="{883C74DA-1116-4E53-92E8-8CE2E08552F2}" dt="2019-02-18T13:23:59.356" v="232"/>
        <pc:sldMkLst>
          <pc:docMk/>
          <pc:sldMk cId="2309722900" sldId="380"/>
        </pc:sldMkLst>
      </pc:sldChg>
      <pc:sldChg chg="del">
        <pc:chgData name="Sheila dos Santos Reinehr" userId="4b8ce60c-e3b7-47b1-8318-1b4b23d3944b" providerId="ADAL" clId="{883C74DA-1116-4E53-92E8-8CE2E08552F2}" dt="2019-02-18T03:12:28.343" v="205" actId="2696"/>
        <pc:sldMkLst>
          <pc:docMk/>
          <pc:sldMk cId="3399063937" sldId="385"/>
        </pc:sldMkLst>
      </pc:sldChg>
      <pc:sldChg chg="del">
        <pc:chgData name="Sheila dos Santos Reinehr" userId="4b8ce60c-e3b7-47b1-8318-1b4b23d3944b" providerId="ADAL" clId="{883C74DA-1116-4E53-92E8-8CE2E08552F2}" dt="2019-02-18T03:12:28.343" v="206" actId="2696"/>
        <pc:sldMkLst>
          <pc:docMk/>
          <pc:sldMk cId="1041096459" sldId="386"/>
        </pc:sldMkLst>
      </pc:sldChg>
      <pc:sldChg chg="del">
        <pc:chgData name="Sheila dos Santos Reinehr" userId="4b8ce60c-e3b7-47b1-8318-1b4b23d3944b" providerId="ADAL" clId="{883C74DA-1116-4E53-92E8-8CE2E08552F2}" dt="2019-02-18T03:12:28.359" v="207" actId="2696"/>
        <pc:sldMkLst>
          <pc:docMk/>
          <pc:sldMk cId="2951140078" sldId="387"/>
        </pc:sldMkLst>
      </pc:sldChg>
      <pc:sldChg chg="del">
        <pc:chgData name="Sheila dos Santos Reinehr" userId="4b8ce60c-e3b7-47b1-8318-1b4b23d3944b" providerId="ADAL" clId="{883C74DA-1116-4E53-92E8-8CE2E08552F2}" dt="2019-02-18T03:12:28.374" v="208" actId="2696"/>
        <pc:sldMkLst>
          <pc:docMk/>
          <pc:sldMk cId="1341600791" sldId="388"/>
        </pc:sldMkLst>
      </pc:sldChg>
      <pc:sldChg chg="del">
        <pc:chgData name="Sheila dos Santos Reinehr" userId="4b8ce60c-e3b7-47b1-8318-1b4b23d3944b" providerId="ADAL" clId="{883C74DA-1116-4E53-92E8-8CE2E08552F2}" dt="2019-02-18T03:12:28.374" v="209" actId="2696"/>
        <pc:sldMkLst>
          <pc:docMk/>
          <pc:sldMk cId="3112242731" sldId="389"/>
        </pc:sldMkLst>
      </pc:sldChg>
      <pc:sldChg chg="del">
        <pc:chgData name="Sheila dos Santos Reinehr" userId="4b8ce60c-e3b7-47b1-8318-1b4b23d3944b" providerId="ADAL" clId="{883C74DA-1116-4E53-92E8-8CE2E08552F2}" dt="2019-02-18T03:12:28.374" v="210" actId="2696"/>
        <pc:sldMkLst>
          <pc:docMk/>
          <pc:sldMk cId="2059033325" sldId="390"/>
        </pc:sldMkLst>
      </pc:sldChg>
      <pc:sldChg chg="addSp delSp modSp add">
        <pc:chgData name="Sheila dos Santos Reinehr" userId="4b8ce60c-e3b7-47b1-8318-1b4b23d3944b" providerId="ADAL" clId="{883C74DA-1116-4E53-92E8-8CE2E08552F2}" dt="2019-02-18T03:14:49.291" v="224" actId="1076"/>
        <pc:sldMkLst>
          <pc:docMk/>
          <pc:sldMk cId="1753901790" sldId="400"/>
        </pc:sldMkLst>
        <pc:spChg chg="mod">
          <ac:chgData name="Sheila dos Santos Reinehr" userId="4b8ce60c-e3b7-47b1-8318-1b4b23d3944b" providerId="ADAL" clId="{883C74DA-1116-4E53-92E8-8CE2E08552F2}" dt="2019-02-18T03:14:49.291" v="224" actId="1076"/>
          <ac:spMkLst>
            <pc:docMk/>
            <pc:sldMk cId="1753901790" sldId="400"/>
            <ac:spMk id="5" creationId="{44673D94-AE3E-40A1-B1A1-4CB15320FB3F}"/>
          </ac:spMkLst>
        </pc:spChg>
        <pc:picChg chg="del">
          <ac:chgData name="Sheila dos Santos Reinehr" userId="4b8ce60c-e3b7-47b1-8318-1b4b23d3944b" providerId="ADAL" clId="{883C74DA-1116-4E53-92E8-8CE2E08552F2}" dt="2019-02-18T03:14:39.585" v="221" actId="478"/>
          <ac:picMkLst>
            <pc:docMk/>
            <pc:sldMk cId="1753901790" sldId="400"/>
            <ac:picMk id="4" creationId="{750DDCF5-3F71-49C4-BF81-4CF4D3D1C8BD}"/>
          </ac:picMkLst>
        </pc:picChg>
        <pc:picChg chg="add ord">
          <ac:chgData name="Sheila dos Santos Reinehr" userId="4b8ce60c-e3b7-47b1-8318-1b4b23d3944b" providerId="ADAL" clId="{883C74DA-1116-4E53-92E8-8CE2E08552F2}" dt="2019-02-18T03:14:42.413" v="223" actId="167"/>
          <ac:picMkLst>
            <pc:docMk/>
            <pc:sldMk cId="1753901790" sldId="400"/>
            <ac:picMk id="6" creationId="{2B0BF60C-8DAA-4FC2-9879-9FCFFF74DF50}"/>
          </ac:picMkLst>
        </pc:picChg>
      </pc:sldChg>
      <pc:sldChg chg="addSp delSp modSp add modAnim">
        <pc:chgData name="Sheila dos Santos Reinehr" userId="4b8ce60c-e3b7-47b1-8318-1b4b23d3944b" providerId="ADAL" clId="{883C74DA-1116-4E53-92E8-8CE2E08552F2}" dt="2019-02-18T03:16:04.240" v="231" actId="1076"/>
        <pc:sldMkLst>
          <pc:docMk/>
          <pc:sldMk cId="1488030727" sldId="401"/>
        </pc:sldMkLst>
        <pc:spChg chg="add mod">
          <ac:chgData name="Sheila dos Santos Reinehr" userId="4b8ce60c-e3b7-47b1-8318-1b4b23d3944b" providerId="ADAL" clId="{883C74DA-1116-4E53-92E8-8CE2E08552F2}" dt="2019-02-18T03:15:01.637" v="226" actId="1076"/>
          <ac:spMkLst>
            <pc:docMk/>
            <pc:sldMk cId="1488030727" sldId="401"/>
            <ac:spMk id="3" creationId="{84950B5C-269C-440C-8701-EC26307AB30F}"/>
          </ac:spMkLst>
        </pc:spChg>
        <pc:picChg chg="add del mod">
          <ac:chgData name="Sheila dos Santos Reinehr" userId="4b8ce60c-e3b7-47b1-8318-1b4b23d3944b" providerId="ADAL" clId="{883C74DA-1116-4E53-92E8-8CE2E08552F2}" dt="2019-02-14T12:26:20.775" v="125" actId="478"/>
          <ac:picMkLst>
            <pc:docMk/>
            <pc:sldMk cId="1488030727" sldId="401"/>
            <ac:picMk id="5" creationId="{5006F013-F66E-4A8B-AC22-FAFB64456C01}"/>
          </ac:picMkLst>
        </pc:picChg>
        <pc:picChg chg="add del mod">
          <ac:chgData name="Sheila dos Santos Reinehr" userId="4b8ce60c-e3b7-47b1-8318-1b4b23d3944b" providerId="ADAL" clId="{883C74DA-1116-4E53-92E8-8CE2E08552F2}" dt="2019-02-18T03:13:50.291" v="212" actId="478"/>
          <ac:picMkLst>
            <pc:docMk/>
            <pc:sldMk cId="1488030727" sldId="401"/>
            <ac:picMk id="5" creationId="{CA44C728-0EE9-4E84-9630-73C81CC20BBC}"/>
          </ac:picMkLst>
        </pc:picChg>
        <pc:picChg chg="add del mod ord">
          <ac:chgData name="Sheila dos Santos Reinehr" userId="4b8ce60c-e3b7-47b1-8318-1b4b23d3944b" providerId="ADAL" clId="{883C74DA-1116-4E53-92E8-8CE2E08552F2}" dt="2019-02-18T03:14:56.698" v="225" actId="478"/>
          <ac:picMkLst>
            <pc:docMk/>
            <pc:sldMk cId="1488030727" sldId="401"/>
            <ac:picMk id="7" creationId="{8076FA0C-181F-4A26-B779-79211DCD9772}"/>
          </ac:picMkLst>
        </pc:picChg>
        <pc:picChg chg="add del mod">
          <ac:chgData name="Sheila dos Santos Reinehr" userId="4b8ce60c-e3b7-47b1-8318-1b4b23d3944b" providerId="ADAL" clId="{883C74DA-1116-4E53-92E8-8CE2E08552F2}" dt="2019-02-18T03:15:33.329" v="228" actId="478"/>
          <ac:picMkLst>
            <pc:docMk/>
            <pc:sldMk cId="1488030727" sldId="401"/>
            <ac:picMk id="9" creationId="{CB5ED278-3B01-4EB1-9CEF-8B3E371E3F54}"/>
          </ac:picMkLst>
        </pc:picChg>
        <pc:picChg chg="add mod">
          <ac:chgData name="Sheila dos Santos Reinehr" userId="4b8ce60c-e3b7-47b1-8318-1b4b23d3944b" providerId="ADAL" clId="{883C74DA-1116-4E53-92E8-8CE2E08552F2}" dt="2019-02-18T03:16:04.240" v="231" actId="1076"/>
          <ac:picMkLst>
            <pc:docMk/>
            <pc:sldMk cId="1488030727" sldId="401"/>
            <ac:picMk id="11" creationId="{FDABC522-7083-4065-8A1A-0F82ADCCE9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44A14-44F0-454B-9212-CDF70D6A628B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A6C06-DF2D-4BFF-AE09-8E8F07B3A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13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8223C7DB-9AAE-45AD-AFE2-52091BCFDAFD}" type="datetime1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404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80AFFCC8-53E0-45E7-8558-C04CEE41EB0B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82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9FFD5576-4DC3-4478-B6BB-165E534BC449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219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F3F07FD6-325A-4336-A571-512AA5118376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8882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3926693D-DBB0-4C8D-A1A6-A0F456062E3B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011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AD1151AC-90C6-4109-B669-0FEB1A1F4FB6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407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696F0F8A-4FC3-4F29-A838-7852A7B5DAA7}" type="datetime1">
              <a:rPr lang="pt-BR" smtClean="0"/>
              <a:t>28/02/2024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1386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B0DC71C3-B23F-410A-AE59-3773BC5231FD}" type="datetime1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291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BC28C2B9-11D5-4226-98B9-C07276B03024}" type="datetime1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78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B8C1DD36-A099-4F53-9E43-0D788DEE08FD}" type="datetime1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45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DB1F1DBD-C77C-4634-BDEC-8BA5CC917E2E}" type="datetime1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307" y="1079500"/>
            <a:ext cx="4221413" cy="560562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079500"/>
            <a:ext cx="4175036" cy="5605631"/>
          </a:xfrm>
        </p:spPr>
        <p:txBody>
          <a:bodyPr anchor="t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4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D216B109-FB7C-4B9E-B4F7-F99363E00DFB}" type="datetime1">
              <a:rPr lang="pt-BR" smtClean="0"/>
              <a:t>28/02/2024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27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456DE301-D53F-4F4D-915F-B4EA917DBFE6}" type="datetime1">
              <a:rPr lang="pt-BR" smtClean="0"/>
              <a:t>28/02/2024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21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A0A435AC-E8F5-4E93-A3EC-B150D4A0FFA5}" type="datetime1">
              <a:rPr lang="pt-BR" smtClean="0"/>
              <a:t>28/02/2024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76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CCB8C9FF-4F24-4258-AB2E-14BABF4CD7AF}" type="datetime1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6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/>
          <a:lstStyle/>
          <a:p>
            <a:fld id="{3CD7E0FF-B70D-4E57-84CB-B4DA1B9CF3FF}" type="datetime1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73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307" y="230738"/>
            <a:ext cx="8598090" cy="6455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307" y="1041400"/>
            <a:ext cx="8598090" cy="56437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2046" y="6320004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7CA744-CDA1-4FE7-B65C-CCF0A4C42B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887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mailto:vilmar.abreu@pucpr.b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4322073" y="2379786"/>
            <a:ext cx="4577227" cy="3509426"/>
          </a:xfrm>
        </p:spPr>
        <p:txBody>
          <a:bodyPr>
            <a:noAutofit/>
          </a:bodyPr>
          <a:lstStyle/>
          <a:p>
            <a:pPr algn="l"/>
            <a:r>
              <a:rPr lang="pt-BR" sz="4800" dirty="0"/>
              <a:t>Raciocínio Algorítmico</a:t>
            </a:r>
            <a:br>
              <a:rPr lang="pt-BR" sz="4800" dirty="0"/>
            </a:br>
            <a:r>
              <a:rPr lang="pt-BR" sz="4800" dirty="0"/>
              <a:t>2024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55696D-C16A-41BB-A5B9-7140D419ADCD}"/>
              </a:ext>
            </a:extLst>
          </p:cNvPr>
          <p:cNvSpPr/>
          <p:nvPr/>
        </p:nvSpPr>
        <p:spPr>
          <a:xfrm>
            <a:off x="2906973" y="5097636"/>
            <a:ext cx="5992328" cy="1042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3A2A33D-8194-4916-B488-D8957B3705A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71" y="3657600"/>
            <a:ext cx="1428502" cy="1428502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E4C2977C-C1EE-4E15-A9DF-DF1EC2DF0E74}"/>
              </a:ext>
            </a:extLst>
          </p:cNvPr>
          <p:cNvSpPr/>
          <p:nvPr/>
        </p:nvSpPr>
        <p:spPr>
          <a:xfrm>
            <a:off x="1" y="0"/>
            <a:ext cx="437882" cy="1635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AULA 2</a:t>
            </a:r>
          </a:p>
        </p:txBody>
      </p:sp>
    </p:spTree>
    <p:extLst>
      <p:ext uri="{BB962C8B-B14F-4D97-AF65-F5344CB8AC3E}">
        <p14:creationId xmlns:p14="http://schemas.microsoft.com/office/powerpoint/2010/main" val="326244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91402" y="1538180"/>
            <a:ext cx="86114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+mj-lt"/>
              </a:rPr>
              <a:t>Operadores Aritméticos</a:t>
            </a:r>
          </a:p>
          <a:p>
            <a:pPr lvl="1"/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Chamamos de operadores aritméticos o conjunto de símbolos que representa as operações básicas da matemática, a saber:</a:t>
            </a:r>
          </a:p>
          <a:p>
            <a:pPr lvl="2">
              <a:buFontTx/>
              <a:buNone/>
            </a:pPr>
            <a:r>
              <a:rPr lang="pt-BR" altLang="pt-BR" sz="2400" b="1" dirty="0">
                <a:solidFill>
                  <a:srgbClr val="C00000"/>
                </a:solidFill>
                <a:latin typeface="+mj-lt"/>
              </a:rPr>
              <a:t>Operador	Função		Exemplos</a:t>
            </a:r>
          </a:p>
          <a:p>
            <a:pPr lvl="2">
              <a:buFontTx/>
              <a:buNone/>
            </a:pPr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	+		Adição		2 + 3, </a:t>
            </a:r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x</a:t>
            </a:r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 + </a:t>
            </a:r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y</a:t>
            </a:r>
            <a:endParaRPr lang="pt-BR" altLang="pt-BR" sz="2400" dirty="0">
              <a:solidFill>
                <a:srgbClr val="C00000"/>
              </a:solidFill>
              <a:latin typeface="+mj-lt"/>
            </a:endParaRPr>
          </a:p>
          <a:p>
            <a:pPr lvl="2">
              <a:buFontTx/>
              <a:buNone/>
            </a:pPr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	-		Subtração	4 - 2, </a:t>
            </a:r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n</a:t>
            </a:r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 - m</a:t>
            </a:r>
          </a:p>
          <a:p>
            <a:pPr lvl="2">
              <a:buFontTx/>
              <a:buNone/>
            </a:pPr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	*		Multiplicação	3 * 4, a * </a:t>
            </a:r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b</a:t>
            </a:r>
            <a:endParaRPr lang="pt-BR" altLang="pt-BR" sz="2400" dirty="0">
              <a:solidFill>
                <a:srgbClr val="C00000"/>
              </a:solidFill>
              <a:latin typeface="+mj-lt"/>
            </a:endParaRPr>
          </a:p>
          <a:p>
            <a:pPr lvl="2">
              <a:buFontTx/>
              <a:buNone/>
            </a:pPr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	/		Divisão		10 / 2, x1 /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+mj-lt"/>
              </a:rPr>
              <a:t>Atribuição de variáveis</a:t>
            </a:r>
          </a:p>
          <a:p>
            <a:pPr lvl="1"/>
            <a:r>
              <a:rPr lang="pt-BR" altLang="pt-BR" sz="2400" dirty="0">
                <a:latin typeface="+mj-lt"/>
              </a:rPr>
              <a:t>Para a atribuição de um valor à uma variável, utiliza-se o sinal de ‘=’.</a:t>
            </a:r>
          </a:p>
          <a:p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Expressões Aritméticas</a:t>
            </a:r>
          </a:p>
        </p:txBody>
      </p:sp>
    </p:spTree>
    <p:extLst>
      <p:ext uri="{BB962C8B-B14F-4D97-AF65-F5344CB8AC3E}">
        <p14:creationId xmlns:p14="http://schemas.microsoft.com/office/powerpoint/2010/main" val="158722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91402" y="1538180"/>
            <a:ext cx="86114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000" dirty="0"/>
              <a:t>Disponível no Canvas:  TDE 1</a:t>
            </a:r>
            <a:endParaRPr lang="pt-BR" sz="2000" dirty="0">
              <a:highlight>
                <a:srgbClr val="FFFF00"/>
              </a:highlight>
            </a:endParaRPr>
          </a:p>
          <a:p>
            <a:endParaRPr lang="pt-BR" altLang="pt-BR" sz="2000" dirty="0"/>
          </a:p>
          <a:p>
            <a:endParaRPr lang="pt-BR" altLang="pt-BR" sz="2000" dirty="0"/>
          </a:p>
          <a:p>
            <a:endParaRPr lang="pt-BR" alt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TDE - Exercícios</a:t>
            </a:r>
          </a:p>
        </p:txBody>
      </p:sp>
    </p:spTree>
    <p:extLst>
      <p:ext uri="{BB962C8B-B14F-4D97-AF65-F5344CB8AC3E}">
        <p14:creationId xmlns:p14="http://schemas.microsoft.com/office/powerpoint/2010/main" val="175205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91402" y="1538180"/>
            <a:ext cx="861143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000" dirty="0"/>
              <a:t>1) Escreva um algoritmo em Python para calcular a idade de alguém, sabendo-se seu ano de nascimento.</a:t>
            </a:r>
          </a:p>
          <a:p>
            <a:endParaRPr lang="pt-BR" altLang="pt-BR" sz="2000" dirty="0"/>
          </a:p>
          <a:p>
            <a:r>
              <a:rPr lang="pt-BR" altLang="pt-BR" sz="2000" dirty="0"/>
              <a:t>2) Escreva um algoritmo em Python para calcular o valor, em reais, que deve ser pago por um cliente de uma locadora de carros. Sabe-se que: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altLang="pt-BR" sz="2000" dirty="0"/>
              <a:t>O valor de locação de cada carro é 100,00 reais;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altLang="pt-BR" sz="2000" dirty="0"/>
              <a:t>O cliente pode locar um único carro por vários dias.</a:t>
            </a:r>
          </a:p>
          <a:p>
            <a:endParaRPr lang="pt-BR" altLang="pt-BR" sz="2000" dirty="0"/>
          </a:p>
          <a:p>
            <a:r>
              <a:rPr lang="pt-BR" altLang="pt-BR" sz="2000" dirty="0"/>
              <a:t>3) Leia do teclado a temperatura em Celsius e imprima o equivalente em Fahrenheit.</a:t>
            </a:r>
          </a:p>
          <a:p>
            <a:endParaRPr lang="pt-BR" altLang="pt-BR" sz="2000" dirty="0"/>
          </a:p>
          <a:p>
            <a:pPr algn="ctr"/>
            <a:r>
              <a:rPr lang="pt-BR" sz="2000" dirty="0">
                <a:highlight>
                  <a:srgbClr val="FFFF00"/>
                </a:highlight>
              </a:rPr>
              <a:t>Fórmula: (X</a:t>
            </a:r>
            <a:r>
              <a:rPr lang="pt-BR" sz="2000" b="1" dirty="0">
                <a:highlight>
                  <a:srgbClr val="FFFF00"/>
                </a:highlight>
              </a:rPr>
              <a:t> °C</a:t>
            </a:r>
            <a:r>
              <a:rPr lang="pt-BR" sz="2000" dirty="0">
                <a:highlight>
                  <a:srgbClr val="FFFF00"/>
                </a:highlight>
              </a:rPr>
              <a:t> × 9/5) + 32</a:t>
            </a:r>
          </a:p>
          <a:p>
            <a:endParaRPr lang="pt-BR" altLang="pt-BR" sz="2000" dirty="0"/>
          </a:p>
          <a:p>
            <a:endParaRPr lang="pt-BR" altLang="pt-BR" sz="2000" dirty="0"/>
          </a:p>
          <a:p>
            <a:endParaRPr lang="pt-BR" alt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338674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91402" y="1538180"/>
            <a:ext cx="861143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arenR" startAt="4"/>
            </a:pPr>
            <a:r>
              <a:rPr lang="pt-BR" altLang="pt-BR" sz="2000" dirty="0">
                <a:latin typeface="+mj-lt"/>
              </a:rPr>
              <a:t>Escrever um algoritmo para calcular a média de 4 notas.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arenR" startAt="4"/>
            </a:pPr>
            <a:endParaRPr lang="pt-BR" altLang="pt-BR" sz="2000" dirty="0">
              <a:latin typeface="+mj-lt"/>
            </a:endParaRPr>
          </a:p>
          <a:p>
            <a:pPr marL="457200" indent="-457200">
              <a:lnSpc>
                <a:spcPct val="90000"/>
              </a:lnSpc>
              <a:buAutoNum type="arabicParenR" startAt="4"/>
            </a:pPr>
            <a:r>
              <a:rPr lang="pt-BR" altLang="pt-BR" sz="2000" dirty="0">
                <a:latin typeface="+mj-lt"/>
              </a:rPr>
              <a:t>Calcular sua idade em meses</a:t>
            </a:r>
          </a:p>
          <a:p>
            <a:pPr marL="457200" indent="-457200">
              <a:lnSpc>
                <a:spcPct val="90000"/>
              </a:lnSpc>
              <a:buAutoNum type="arabicParenR" startAt="4"/>
            </a:pPr>
            <a:endParaRPr lang="pt-BR" altLang="pt-BR" sz="2000" dirty="0">
              <a:latin typeface="+mj-lt"/>
            </a:endParaRPr>
          </a:p>
          <a:p>
            <a:pPr marL="457200" indent="-457200">
              <a:lnSpc>
                <a:spcPct val="90000"/>
              </a:lnSpc>
              <a:buAutoNum type="arabicParenR" startAt="4"/>
            </a:pPr>
            <a:r>
              <a:rPr lang="pt-BR" altLang="pt-BR" sz="2000" dirty="0">
                <a:latin typeface="+mj-lt"/>
              </a:rPr>
              <a:t>Calcular preço de venda para produto por quilo</a:t>
            </a:r>
          </a:p>
          <a:p>
            <a:endParaRPr lang="pt-BR" altLang="pt-BR" sz="2000" dirty="0"/>
          </a:p>
          <a:p>
            <a:endParaRPr lang="pt-BR" altLang="pt-BR" sz="2000" dirty="0"/>
          </a:p>
          <a:p>
            <a:endParaRPr lang="pt-BR" alt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422064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91402" y="1538180"/>
            <a:ext cx="86114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FORBELLONE, André Luiz Villar; EBERSPÄCHER, Henri Frederico. Lógica de programação: a construção de algoritmos e estruturas de dados. 3. ed. São Paulo: Pearson Prentice Hall, 2005.</a:t>
            </a:r>
          </a:p>
          <a:p>
            <a:endParaRPr lang="pt-BR" sz="2400" dirty="0"/>
          </a:p>
          <a:p>
            <a:r>
              <a:rPr lang="pt-BR" sz="2400" dirty="0"/>
              <a:t>MANZANO, José Augusto N. G.; OLIVEIRA, </a:t>
            </a:r>
            <a:r>
              <a:rPr lang="pt-BR" sz="2400" dirty="0" err="1"/>
              <a:t>Jayr</a:t>
            </a:r>
            <a:r>
              <a:rPr lang="pt-BR" sz="2400" dirty="0"/>
              <a:t> Figueiredo de. Algoritmos: lógica para desenvolvimento de programação de computadores. 24. ed., rev. São Paulo: Érica, 2010. </a:t>
            </a:r>
          </a:p>
          <a:p>
            <a:endParaRPr lang="pt-BR" sz="2400" dirty="0"/>
          </a:p>
          <a:p>
            <a:r>
              <a:rPr lang="pt-BR" sz="2400" dirty="0"/>
              <a:t>MENEZES, Nilo Ney Coutinho. Introdução à programação com Python: algoritmos e lógica de programação para iniciantes. 1. ed. São Paulo: </a:t>
            </a:r>
            <a:r>
              <a:rPr lang="pt-BR" sz="2400" dirty="0" err="1"/>
              <a:t>Novatec</a:t>
            </a:r>
            <a:r>
              <a:rPr lang="pt-BR" sz="2400" dirty="0"/>
              <a:t>, 2010.</a:t>
            </a:r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2329990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39881F3-9D45-4AA2-9B02-DB4799C0E1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1" r="21112"/>
          <a:stretch/>
        </p:blipFill>
        <p:spPr>
          <a:xfrm>
            <a:off x="-11465" y="0"/>
            <a:ext cx="9155465" cy="68580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2A2F3FE-C934-4F6E-8FCE-FC347246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CA744-CDA1-4FE7-B65C-CCF0A4C42BF1}" type="slidenum">
              <a:rPr lang="pt-BR" smtClean="0"/>
              <a:t>15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8E3800-C511-421B-927F-BDB1DDDE8225}"/>
              </a:ext>
            </a:extLst>
          </p:cNvPr>
          <p:cNvSpPr/>
          <p:nvPr/>
        </p:nvSpPr>
        <p:spPr>
          <a:xfrm>
            <a:off x="4138877" y="2908668"/>
            <a:ext cx="5005123" cy="2690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400" dirty="0">
                <a:solidFill>
                  <a:schemeClr val="tx1"/>
                </a:solidFill>
              </a:rPr>
              <a:t>Contato</a:t>
            </a:r>
            <a:r>
              <a:rPr lang="pt-BR" dirty="0">
                <a:solidFill>
                  <a:schemeClr val="tx1"/>
                </a:solidFill>
              </a:rPr>
              <a:t>:</a:t>
            </a:r>
          </a:p>
          <a:p>
            <a:pPr algn="r"/>
            <a:endParaRPr lang="pt-BR" dirty="0">
              <a:solidFill>
                <a:schemeClr val="tx1"/>
              </a:solidFill>
            </a:endParaRPr>
          </a:p>
          <a:p>
            <a:pPr algn="r"/>
            <a:r>
              <a:rPr lang="pt-BR" dirty="0">
                <a:solidFill>
                  <a:schemeClr val="tx1"/>
                </a:solidFill>
                <a:hlinkClick r:id="rId4"/>
              </a:rPr>
              <a:t>fabricio.enembreck@pucpr.br</a:t>
            </a:r>
            <a:endParaRPr lang="pt-BR" dirty="0">
              <a:solidFill>
                <a:schemeClr val="tx1"/>
              </a:solidFill>
            </a:endParaRPr>
          </a:p>
          <a:p>
            <a:pPr algn="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4AA8950-3430-42F5-8CC0-3D6F95AC8B9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77" y="3306218"/>
            <a:ext cx="1636878" cy="16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7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Mapa mental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5C6CF3E6-1C99-4DDE-A022-31F2626E6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0" y="2166513"/>
            <a:ext cx="8020199" cy="3353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26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91402" y="1538180"/>
            <a:ext cx="8611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600" dirty="0"/>
          </a:p>
          <a:p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Ambiente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8265B8F-61FC-604C-9F8E-4C48FE57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10" y="895350"/>
            <a:ext cx="8128000" cy="5067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0ADAE5F-6577-A649-A3AB-949D6427385D}"/>
              </a:ext>
            </a:extLst>
          </p:cNvPr>
          <p:cNvSpPr txBox="1"/>
          <p:nvPr/>
        </p:nvSpPr>
        <p:spPr>
          <a:xfrm>
            <a:off x="492369" y="6209881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Alternativa (temporária): </a:t>
            </a:r>
            <a:r>
              <a:rPr lang="pt-BR" dirty="0">
                <a:hlinkClick r:id="rId3"/>
              </a:rPr>
              <a:t>https://repl.it/languages/python3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17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91402" y="1538180"/>
            <a:ext cx="861143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Come</a:t>
            </a:r>
            <a:r>
              <a:rPr lang="en-US" sz="2800" dirty="0" err="1"/>
              <a:t>çam</a:t>
            </a:r>
            <a:r>
              <a:rPr lang="en-US" sz="2800" dirty="0"/>
              <a:t> com </a:t>
            </a:r>
            <a:r>
              <a:rPr lang="en-US" sz="2800" dirty="0" err="1"/>
              <a:t>letras</a:t>
            </a:r>
            <a:r>
              <a:rPr lang="en-US" sz="2800" dirty="0"/>
              <a:t> </a:t>
            </a:r>
            <a:r>
              <a:rPr lang="en-US" sz="2800" dirty="0" err="1"/>
              <a:t>ou</a:t>
            </a:r>
            <a:r>
              <a:rPr lang="en-US" sz="2800" dirty="0"/>
              <a:t> _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Não</a:t>
            </a:r>
            <a:r>
              <a:rPr lang="en-US" sz="2800" dirty="0"/>
              <a:t> </a:t>
            </a:r>
            <a:r>
              <a:rPr lang="en-US" sz="2800" dirty="0" err="1"/>
              <a:t>podem</a:t>
            </a:r>
            <a:r>
              <a:rPr lang="en-US" sz="2800" dirty="0"/>
              <a:t> </a:t>
            </a:r>
            <a:r>
              <a:rPr lang="en-US" sz="2800" dirty="0" err="1"/>
              <a:t>começar</a:t>
            </a:r>
            <a:r>
              <a:rPr lang="en-US" sz="2800" dirty="0"/>
              <a:t> com </a:t>
            </a:r>
            <a:r>
              <a:rPr lang="en-US" sz="2800" dirty="0" err="1"/>
              <a:t>númer</a:t>
            </a:r>
            <a:r>
              <a:rPr lang="pt-BR" sz="2800" dirty="0"/>
              <a:t>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Apenas </a:t>
            </a:r>
            <a:r>
              <a:rPr lang="pt-BR" sz="2800" dirty="0" err="1"/>
              <a:t>alfanum</a:t>
            </a:r>
            <a:r>
              <a:rPr lang="en-US" sz="2800" dirty="0" err="1"/>
              <a:t>éricos</a:t>
            </a:r>
            <a:r>
              <a:rPr lang="en-US" sz="2800" dirty="0"/>
              <a:t> (a-z, A-Z, 0-9 e _)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Case-sensitive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</a:rPr>
              <a:t>Evitar caracteres compostos (acentuados).</a:t>
            </a:r>
            <a:endParaRPr lang="en-US" sz="2800" dirty="0"/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315887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91402" y="1538180"/>
            <a:ext cx="8611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+mj-lt"/>
              </a:rPr>
              <a:t>Usar nomes significativos de variáveis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+mj-lt"/>
              </a:rPr>
              <a:t>Utilizaremos a prática conhecida como </a:t>
            </a:r>
            <a:r>
              <a:rPr lang="pt-BR" altLang="pt-BR" sz="2400" dirty="0" err="1">
                <a:latin typeface="+mj-lt"/>
              </a:rPr>
              <a:t>camelCase</a:t>
            </a:r>
            <a:r>
              <a:rPr lang="pt-BR" altLang="pt-BR" sz="2400" dirty="0">
                <a:latin typeface="+mj-lt"/>
              </a:rPr>
              <a:t>:</a:t>
            </a:r>
          </a:p>
          <a:p>
            <a:pPr lvl="1"/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custoPassagem</a:t>
            </a:r>
            <a:endParaRPr lang="pt-BR" altLang="pt-BR" sz="2400" dirty="0">
              <a:solidFill>
                <a:srgbClr val="C00000"/>
              </a:solidFill>
              <a:latin typeface="+mj-lt"/>
            </a:endParaRPr>
          </a:p>
          <a:p>
            <a:pPr lvl="1"/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valorHora</a:t>
            </a:r>
            <a:endParaRPr lang="pt-BR" altLang="pt-BR" sz="2400" dirty="0">
              <a:solidFill>
                <a:srgbClr val="C00000"/>
              </a:solidFill>
              <a:latin typeface="+mj-lt"/>
            </a:endParaRPr>
          </a:p>
          <a:p>
            <a:pPr lvl="1"/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nomeCliente</a:t>
            </a:r>
            <a:endParaRPr lang="pt-BR" altLang="pt-BR" sz="2400" dirty="0">
              <a:solidFill>
                <a:srgbClr val="C00000"/>
              </a:solidFill>
              <a:latin typeface="+mj-lt"/>
            </a:endParaRPr>
          </a:p>
          <a:p>
            <a:pPr lvl="1"/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pesoProduto</a:t>
            </a:r>
            <a:endParaRPr lang="pt-BR" altLang="pt-BR" sz="2400" dirty="0">
              <a:solidFill>
                <a:srgbClr val="C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+mj-lt"/>
              </a:rPr>
              <a:t>Evitar:</a:t>
            </a:r>
          </a:p>
          <a:p>
            <a:pPr lvl="1"/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x</a:t>
            </a:r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  </a:t>
            </a:r>
          </a:p>
          <a:p>
            <a:pPr lvl="1"/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variavel1</a:t>
            </a:r>
          </a:p>
          <a:p>
            <a:endParaRPr lang="pt-BR" sz="3600" dirty="0">
              <a:latin typeface="+mj-lt"/>
            </a:endParaRPr>
          </a:p>
          <a:p>
            <a:endParaRPr lang="pt-BR" sz="3600" dirty="0">
              <a:latin typeface="+mj-l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Variáveis (Boas práticas)</a:t>
            </a:r>
          </a:p>
        </p:txBody>
      </p:sp>
    </p:spTree>
    <p:extLst>
      <p:ext uri="{BB962C8B-B14F-4D97-AF65-F5344CB8AC3E}">
        <p14:creationId xmlns:p14="http://schemas.microsoft.com/office/powerpoint/2010/main" val="143658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91402" y="1538180"/>
            <a:ext cx="8611438" cy="463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400" b="1" dirty="0">
                <a:latin typeface="+mj-lt"/>
              </a:rPr>
              <a:t>Inteiro (</a:t>
            </a:r>
            <a:r>
              <a:rPr lang="pt-BR" altLang="pt-BR" sz="2400" b="1" dirty="0" err="1">
                <a:latin typeface="+mj-lt"/>
              </a:rPr>
              <a:t>int</a:t>
            </a:r>
            <a:r>
              <a:rPr lang="pt-BR" altLang="pt-BR" sz="2400" b="1" dirty="0">
                <a:latin typeface="+mj-lt"/>
              </a:rPr>
              <a:t>)</a:t>
            </a:r>
            <a:r>
              <a:rPr lang="pt-BR" altLang="pt-BR" sz="2400" dirty="0">
                <a:latin typeface="+mj-lt"/>
              </a:rPr>
              <a:t>: toda e qualquer informação numérica que pertença ao conjunto dos inteiros;</a:t>
            </a:r>
          </a:p>
          <a:p>
            <a:pPr lvl="1">
              <a:lnSpc>
                <a:spcPct val="90000"/>
              </a:lnSpc>
            </a:pPr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Ex</a:t>
            </a:r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: Idade de uma pessoa, número de alunos na sala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400" b="1" dirty="0">
                <a:latin typeface="+mj-lt"/>
              </a:rPr>
              <a:t>Real (</a:t>
            </a:r>
            <a:r>
              <a:rPr lang="pt-BR" altLang="pt-BR" sz="2400" b="1" dirty="0" err="1">
                <a:latin typeface="+mj-lt"/>
              </a:rPr>
              <a:t>float</a:t>
            </a:r>
            <a:r>
              <a:rPr lang="pt-BR" altLang="pt-BR" sz="2400" b="1" dirty="0">
                <a:latin typeface="+mj-lt"/>
              </a:rPr>
              <a:t>)</a:t>
            </a:r>
            <a:r>
              <a:rPr lang="pt-BR" altLang="pt-BR" sz="2400" dirty="0">
                <a:latin typeface="+mj-lt"/>
              </a:rPr>
              <a:t>: toda e qualquer informação numérica que pertença ao conjunto dos reais;</a:t>
            </a:r>
          </a:p>
          <a:p>
            <a:pPr lvl="1">
              <a:lnSpc>
                <a:spcPct val="90000"/>
              </a:lnSpc>
            </a:pPr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Ex</a:t>
            </a:r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: Altura de uma pessoa, peso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400" b="1" dirty="0">
                <a:latin typeface="+mj-lt"/>
              </a:rPr>
              <a:t> Caracteres (</a:t>
            </a:r>
            <a:r>
              <a:rPr lang="pt-BR" altLang="pt-BR" sz="2400" b="1" dirty="0" err="1">
                <a:latin typeface="+mj-lt"/>
              </a:rPr>
              <a:t>string</a:t>
            </a:r>
            <a:r>
              <a:rPr lang="pt-BR" altLang="pt-BR" sz="2400" b="1" dirty="0">
                <a:latin typeface="+mj-lt"/>
              </a:rPr>
              <a:t>)</a:t>
            </a:r>
            <a:r>
              <a:rPr lang="pt-BR" altLang="pt-BR" sz="2400" dirty="0">
                <a:latin typeface="+mj-lt"/>
              </a:rPr>
              <a:t>: toda e qualquer informação composta por um conjunto de caracteres alfanuméricos;</a:t>
            </a:r>
          </a:p>
          <a:p>
            <a:pPr lvl="1">
              <a:lnSpc>
                <a:spcPct val="90000"/>
              </a:lnSpc>
            </a:pPr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Ex</a:t>
            </a:r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: Nome, endereço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2400" b="1" dirty="0">
                <a:latin typeface="+mj-lt"/>
              </a:rPr>
              <a:t>Lógico (</a:t>
            </a:r>
            <a:r>
              <a:rPr lang="pt-BR" altLang="pt-BR" sz="2400" b="1" dirty="0" err="1">
                <a:latin typeface="+mj-lt"/>
              </a:rPr>
              <a:t>bool</a:t>
            </a:r>
            <a:r>
              <a:rPr lang="pt-BR" altLang="pt-BR" sz="2400" b="1" dirty="0">
                <a:latin typeface="+mj-lt"/>
              </a:rPr>
              <a:t>)</a:t>
            </a:r>
            <a:r>
              <a:rPr lang="pt-BR" altLang="pt-BR" sz="2400" dirty="0">
                <a:latin typeface="+mj-lt"/>
              </a:rPr>
              <a:t>: informação que assume somente dois valores possíveis (verdadeiro ou falso)</a:t>
            </a:r>
          </a:p>
          <a:p>
            <a:pPr lvl="1">
              <a:lnSpc>
                <a:spcPct val="90000"/>
              </a:lnSpc>
            </a:pPr>
            <a:r>
              <a:rPr lang="pt-BR" altLang="pt-BR" sz="2400" dirty="0" err="1">
                <a:solidFill>
                  <a:srgbClr val="C00000"/>
                </a:solidFill>
                <a:latin typeface="+mj-lt"/>
              </a:rPr>
              <a:t>Ex</a:t>
            </a:r>
            <a:r>
              <a:rPr lang="pt-BR" altLang="pt-BR" sz="2400" dirty="0">
                <a:solidFill>
                  <a:srgbClr val="C00000"/>
                </a:solidFill>
                <a:latin typeface="+mj-lt"/>
              </a:rPr>
              <a:t>: Porta aberta ou fechada, lâmpada acesa ou apagada</a:t>
            </a:r>
            <a:endParaRPr lang="pt-BR" sz="4400" dirty="0">
              <a:latin typeface="+mj-lt"/>
            </a:endParaRPr>
          </a:p>
          <a:p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Tipos de dados</a:t>
            </a:r>
          </a:p>
        </p:txBody>
      </p:sp>
    </p:spTree>
    <p:extLst>
      <p:ext uri="{BB962C8B-B14F-4D97-AF65-F5344CB8AC3E}">
        <p14:creationId xmlns:p14="http://schemas.microsoft.com/office/powerpoint/2010/main" val="37243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62391" y="1086004"/>
            <a:ext cx="8611438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pt-BR" altLang="pt-BR" sz="2400" dirty="0"/>
              <a:t>Para que os algoritmos possam apresentar seus resultados e também possam obter dados (por exemplo solicitando-o ao usuário), comandos especiais de entrada e saída são necessários.</a:t>
            </a:r>
            <a:endParaRPr lang="pt-BR" sz="4400" dirty="0">
              <a:latin typeface="+mj-lt"/>
            </a:endParaRPr>
          </a:p>
          <a:p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Entrada e Saída</a:t>
            </a:r>
          </a:p>
        </p:txBody>
      </p:sp>
    </p:spTree>
    <p:extLst>
      <p:ext uri="{BB962C8B-B14F-4D97-AF65-F5344CB8AC3E}">
        <p14:creationId xmlns:p14="http://schemas.microsoft.com/office/powerpoint/2010/main" val="210980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62391" y="1086004"/>
            <a:ext cx="8611438" cy="491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2400" b="1" dirty="0"/>
              <a:t>variável = input(&lt;texto informativo entre aspas&gt;)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pt-BR" altLang="pt-BR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A variável receberá como conteúdo o valor lido, ou seja, digitado pelo teclado. O conteúdo lido é um dado dito “bruto”, do tipo </a:t>
            </a:r>
            <a:r>
              <a:rPr lang="pt-BR" altLang="pt-BR" sz="2400" dirty="0" err="1"/>
              <a:t>string</a:t>
            </a:r>
            <a:r>
              <a:rPr lang="pt-BR" altLang="pt-BR" sz="2400" dirty="0"/>
              <a:t>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pt-BR" altLang="pt-BR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2400" b="1" dirty="0"/>
              <a:t>variável = </a:t>
            </a:r>
            <a:r>
              <a:rPr lang="pt-BR" altLang="pt-BR" sz="2400" b="1" dirty="0" err="1"/>
              <a:t>int</a:t>
            </a:r>
            <a:r>
              <a:rPr lang="pt-BR" altLang="pt-BR" sz="2400" b="1" dirty="0"/>
              <a:t>(input())</a:t>
            </a:r>
          </a:p>
          <a:p>
            <a:pPr lvl="1">
              <a:lnSpc>
                <a:spcPct val="90000"/>
              </a:lnSpc>
              <a:defRPr/>
            </a:pPr>
            <a:r>
              <a:rPr lang="pt-BR" altLang="pt-BR" sz="2400" dirty="0"/>
              <a:t>	Utilizado para ler um número inteiro do teclado.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pt-BR" altLang="pt-BR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2400" b="1" dirty="0"/>
              <a:t>variável = </a:t>
            </a:r>
            <a:r>
              <a:rPr lang="pt-BR" altLang="pt-BR" sz="2400" b="1" dirty="0" err="1"/>
              <a:t>float</a:t>
            </a:r>
            <a:r>
              <a:rPr lang="pt-BR" altLang="pt-BR" sz="2400" b="1" dirty="0"/>
              <a:t>(input())</a:t>
            </a:r>
          </a:p>
          <a:p>
            <a:pPr lvl="1">
              <a:lnSpc>
                <a:spcPct val="90000"/>
              </a:lnSpc>
              <a:defRPr/>
            </a:pPr>
            <a:r>
              <a:rPr lang="pt-BR" altLang="pt-BR" sz="2400" dirty="0"/>
              <a:t>	Utilizado para ler um número real do teclado.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4400" dirty="0">
              <a:latin typeface="+mj-lt"/>
            </a:endParaRPr>
          </a:p>
          <a:p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Entrada (dados do teclado)</a:t>
            </a:r>
          </a:p>
        </p:txBody>
      </p:sp>
    </p:spTree>
    <p:extLst>
      <p:ext uri="{BB962C8B-B14F-4D97-AF65-F5344CB8AC3E}">
        <p14:creationId xmlns:p14="http://schemas.microsoft.com/office/powerpoint/2010/main" val="422141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2D2DACD-BFC2-47D9-A295-9E492BF00CA1}"/>
              </a:ext>
            </a:extLst>
          </p:cNvPr>
          <p:cNvSpPr txBox="1"/>
          <p:nvPr/>
        </p:nvSpPr>
        <p:spPr>
          <a:xfrm>
            <a:off x="262391" y="1086004"/>
            <a:ext cx="86114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latin typeface="+mj-lt"/>
              </a:rPr>
              <a:t>print</a:t>
            </a:r>
            <a:r>
              <a:rPr lang="pt-BR" sz="2400" dirty="0">
                <a:latin typeface="+mj-lt"/>
              </a:rPr>
              <a:t>(variável)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latin typeface="+mj-lt"/>
              </a:rPr>
              <a:t>print</a:t>
            </a:r>
            <a:r>
              <a:rPr lang="pt-BR" sz="2400" dirty="0">
                <a:latin typeface="+mj-lt"/>
              </a:rPr>
              <a:t>(“O nome é ” + nome)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latin typeface="+mj-lt"/>
              </a:rPr>
              <a:t>print</a:t>
            </a:r>
            <a:r>
              <a:rPr lang="pt-BR" sz="2400" dirty="0">
                <a:latin typeface="+mj-lt"/>
              </a:rPr>
              <a:t>("A idade é " + </a:t>
            </a:r>
            <a:r>
              <a:rPr lang="pt-BR" sz="2400" dirty="0" err="1">
                <a:latin typeface="+mj-lt"/>
              </a:rPr>
              <a:t>str</a:t>
            </a:r>
            <a:r>
              <a:rPr lang="pt-BR" sz="2400" dirty="0">
                <a:latin typeface="+mj-lt"/>
              </a:rPr>
              <a:t>(idade))</a:t>
            </a:r>
          </a:p>
          <a:p>
            <a:endParaRPr lang="pt-BR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D66BA-F2DC-407E-8599-F6E8B330DB7E}"/>
              </a:ext>
            </a:extLst>
          </p:cNvPr>
          <p:cNvSpPr txBox="1"/>
          <p:nvPr/>
        </p:nvSpPr>
        <p:spPr>
          <a:xfrm>
            <a:off x="-7780" y="-3147"/>
            <a:ext cx="915178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4000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4216450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8041</TotalTime>
  <Words>668</Words>
  <Application>Microsoft Office PowerPoint</Application>
  <PresentationFormat>Apresentação na tela (4:3)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 2</vt:lpstr>
      <vt:lpstr>Ardósia</vt:lpstr>
      <vt:lpstr>Raciocínio Algorítmico 2024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Sheila dos Santos Reinehr</dc:creator>
  <cp:lastModifiedBy>Fabricio Enembreck</cp:lastModifiedBy>
  <cp:revision>459</cp:revision>
  <dcterms:created xsi:type="dcterms:W3CDTF">2017-06-17T14:03:15Z</dcterms:created>
  <dcterms:modified xsi:type="dcterms:W3CDTF">2024-02-28T14:56:09Z</dcterms:modified>
</cp:coreProperties>
</file>